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3029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72000" rtlCol="0">
            <a:spAutoFit/>
          </a:bodyPr>
          <a:lstStyle/>
          <a:p>
            <a:pPr algn="l"/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484784"/>
            <a:ext cx="565212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Osobitosti učenika s intelektualnim teškoćama</a:t>
            </a:r>
          </a:p>
          <a:p>
            <a:pPr algn="ctr"/>
            <a:r>
              <a:rPr lang="hr-HR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Prezentacija za strukovne učitelje </a:t>
            </a:r>
          </a:p>
          <a:p>
            <a:pPr algn="ctr"/>
            <a:r>
              <a:rPr lang="hr-HR" sz="2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Tamara Berić-Blažić, prof</a:t>
            </a:r>
          </a:p>
        </p:txBody>
      </p:sp>
      <p:pic>
        <p:nvPicPr>
          <p:cNvPr id="5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4786346" cy="2816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272808" cy="2088232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 kratkotrajno  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 dugotrajno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 </a:t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301208"/>
            <a:ext cx="7848872" cy="1054089"/>
          </a:xfr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hr-HR" b="1" dirty="0" smtClean="0">
                <a:latin typeface="Bookman Old Style" pitchFamily="18" charset="0"/>
              </a:rPr>
              <a:t>PODRŠKA</a:t>
            </a:r>
            <a:r>
              <a:rPr lang="hr-HR" dirty="0" smtClean="0">
                <a:latin typeface="Bookman Old Style" pitchFamily="18" charset="0"/>
              </a:rPr>
              <a:t> – ponavljanje, kategoriziranje,  poučiti </a:t>
            </a:r>
            <a:r>
              <a:rPr lang="hr-HR" dirty="0" err="1" smtClean="0">
                <a:latin typeface="Bookman Old Style" pitchFamily="18" charset="0"/>
              </a:rPr>
              <a:t>samoprocjenjivanju</a:t>
            </a:r>
            <a:r>
              <a:rPr lang="hr-HR" dirty="0" smtClean="0">
                <a:latin typeface="Bookman Old Style" pitchFamily="18" charset="0"/>
              </a:rPr>
              <a:t>, često provjeriti razumijevanje sadržaja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7171" name="Picture 3" descr="C:\Users\Tamara\AppData\Local\Microsoft\Windows\Temporary Internet Files\Content.IE5\RQ0A6SBF\MC9000563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2223349" cy="204521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516216" y="1772816"/>
            <a:ext cx="48463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360000" bIns="288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        Pamćenje</a:t>
            </a:r>
            <a:endParaRPr lang="hr-HR" sz="3200" b="1" dirty="0">
              <a:latin typeface="Bookman Old Style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884368" cy="1728192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*</a:t>
            </a: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koncentracija	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*korištenje slučajnog pamćenja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*selektivna pažnja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120" y="5373216"/>
            <a:ext cx="7669360" cy="1054089"/>
          </a:xfr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hr-HR" b="1" dirty="0" smtClean="0">
                <a:latin typeface="Bookman Old Style" pitchFamily="18" charset="0"/>
              </a:rPr>
              <a:t>PODRŠKA</a:t>
            </a:r>
            <a:r>
              <a:rPr lang="hr-HR" dirty="0" smtClean="0">
                <a:latin typeface="Bookman Old Style" pitchFamily="18" charset="0"/>
              </a:rPr>
              <a:t> – dozirati podražaje, usmjeravati na bitno, postupno produljivati koncentraciju, poticati pomoć vršnjaka</a:t>
            </a:r>
            <a:endParaRPr lang="hr-HR" dirty="0">
              <a:latin typeface="Bookman Old Style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812360" y="1484784"/>
            <a:ext cx="484632" cy="1335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4" name="Picture 2" descr="C:\Users\Tamara\AppData\Local\Microsoft\Windows\Temporary Internet Files\Content.IE5\ND65CIC4\MC9004420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1344618" cy="2291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360000" bIns="288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       Pažnja ( pozornost)</a:t>
            </a:r>
            <a:endParaRPr lang="hr-HR" sz="3200" b="1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dirty="0" smtClean="0">
                <a:latin typeface="Bookman Old Style" pitchFamily="18" charset="0"/>
              </a:rPr>
              <a:t>Razvoj sposobnosti osobe ovisi o:</a:t>
            </a:r>
          </a:p>
          <a:p>
            <a:endParaRPr lang="hr-HR" dirty="0" smtClean="0">
              <a:latin typeface="Bookman Old Style" pitchFamily="18" charset="0"/>
            </a:endParaRPr>
          </a:p>
          <a:p>
            <a:pPr lvl="2"/>
            <a:r>
              <a:rPr lang="hr-HR" dirty="0" smtClean="0">
                <a:latin typeface="Bookman Old Style" pitchFamily="18" charset="0"/>
              </a:rPr>
              <a:t>Onome što čovjek kod sebe otkriva i razvija</a:t>
            </a:r>
          </a:p>
          <a:p>
            <a:pPr lvl="2"/>
            <a:r>
              <a:rPr lang="hr-HR" dirty="0" smtClean="0">
                <a:latin typeface="Bookman Old Style" pitchFamily="18" charset="0"/>
              </a:rPr>
              <a:t>Onome što okolina i bližnji pružaju</a:t>
            </a:r>
          </a:p>
          <a:p>
            <a:pPr lvl="2"/>
            <a:r>
              <a:rPr lang="hr-HR" dirty="0" smtClean="0">
                <a:latin typeface="Bookman Old Style" pitchFamily="18" charset="0"/>
              </a:rPr>
              <a:t>Onome što drugi cijene i stimuliraju</a:t>
            </a:r>
          </a:p>
          <a:p>
            <a:pPr lvl="2"/>
            <a:endParaRPr lang="hr-HR" dirty="0" smtClean="0"/>
          </a:p>
          <a:p>
            <a:pPr lvl="2"/>
            <a:endParaRPr lang="hr-HR" dirty="0"/>
          </a:p>
        </p:txBody>
      </p:sp>
      <p:pic>
        <p:nvPicPr>
          <p:cNvPr id="10244" name="Picture 4" descr="C:\Users\Tamara\AppData\Local\Microsoft\Windows\Temporary Internet Files\Content.IE5\TWB0T2LU\MP9004331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49080"/>
            <a:ext cx="5703720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40000" bIns="72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      I za kraj...</a:t>
            </a:r>
            <a:endParaRPr lang="hr-HR" sz="3200" b="1" dirty="0"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8229600" cy="430338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Osobe s intelektualnim teškoćama karakteriziraju značajno ispodprosječne </a:t>
            </a:r>
            <a:r>
              <a:rPr lang="hr-HR" sz="3600" b="1" dirty="0" smtClean="0">
                <a:solidFill>
                  <a:schemeClr val="tx1"/>
                </a:solidFill>
                <a:latin typeface="Bookman Old Style" pitchFamily="18" charset="0"/>
              </a:rPr>
              <a:t>intelektualne sposobnosti.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pic>
        <p:nvPicPr>
          <p:cNvPr id="3" name="Picture 2" descr="C:\Users\Tamara\AppData\Local\Microsoft\Windows\Temporary Internet Files\Content.IE5\RQ0A6SBF\MC9000563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175892" cy="2806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3029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72000" rtlCol="0">
            <a:spAutoFit/>
          </a:bodyPr>
          <a:lstStyle/>
          <a:p>
            <a:pPr algn="l"/>
            <a:endParaRPr lang="hr-HR" sz="3200" dirty="0" smtClean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  <a:p>
            <a:pPr algn="l"/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0" y="0"/>
            <a:ext cx="1276350" cy="11247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3140992"/>
          </a:xfrm>
        </p:spPr>
        <p:txBody>
          <a:bodyPr>
            <a:normAutofit fontScale="90000"/>
          </a:bodyPr>
          <a:lstStyle/>
          <a:p>
            <a:r>
              <a:rPr lang="hr-HR" sz="2800" dirty="0" smtClean="0">
                <a:solidFill>
                  <a:schemeClr val="tx1"/>
                </a:solidFill>
                <a:latin typeface="Bookman Old Style" pitchFamily="18" charset="0"/>
              </a:rPr>
              <a:t>ograničenja osobe u </a:t>
            </a:r>
            <a:r>
              <a:rPr lang="hr-HR" sz="2800" b="1" dirty="0" smtClean="0">
                <a:solidFill>
                  <a:schemeClr val="tx1"/>
                </a:solidFill>
                <a:latin typeface="Bookman Old Style" pitchFamily="18" charset="0"/>
              </a:rPr>
              <a:t>INTELEKTUALNOM funkcioniranju </a:t>
            </a:r>
            <a:r>
              <a:rPr lang="hr-HR" sz="2800" dirty="0" smtClean="0">
                <a:solidFill>
                  <a:schemeClr val="tx1"/>
                </a:solidFill>
                <a:latin typeface="Bookman Old Style" pitchFamily="18" charset="0"/>
              </a:rPr>
              <a:t>(sposobnosti rasuđivanja, mišljenja, zaključivanja, planiranja, razumijevanja), te u </a:t>
            </a:r>
            <a:r>
              <a:rPr lang="hr-HR" sz="2800" b="1" dirty="0" smtClean="0">
                <a:solidFill>
                  <a:schemeClr val="tx1"/>
                </a:solidFill>
                <a:latin typeface="Bookman Old Style" pitchFamily="18" charset="0"/>
              </a:rPr>
              <a:t>ADAPTIVNOM ponašanju </a:t>
            </a:r>
            <a:r>
              <a:rPr lang="hr-HR" sz="2800" dirty="0" smtClean="0">
                <a:solidFill>
                  <a:schemeClr val="tx1"/>
                </a:solidFill>
                <a:latin typeface="Bookman Old Style" pitchFamily="18" charset="0"/>
              </a:rPr>
              <a:t>(nizu naučenih vještina pomoću kojih funkcioniramo u svakodnevnom životu-komunikacija, briga o sebi, zdravlje i sigurnost, socijalne vještine, slobodno vrijeme i rad…).</a:t>
            </a:r>
            <a:endParaRPr lang="hr-HR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Tamara\AppData\Local\Microsoft\Windows\Temporary Internet Files\Content.IE5\92BDN991\MC90038352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429132"/>
            <a:ext cx="1650492" cy="1820570"/>
          </a:xfrm>
          <a:prstGeom prst="rect">
            <a:avLst/>
          </a:prstGeom>
          <a:noFill/>
        </p:spPr>
      </p:pic>
      <p:pic>
        <p:nvPicPr>
          <p:cNvPr id="2051" name="Picture 3" descr="C:\Users\Tamara\AppData\Local\Microsoft\Windows\Temporary Internet Files\Content.IE5\ND65CIC4\MC9000895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357694"/>
            <a:ext cx="1964361" cy="1857388"/>
          </a:xfrm>
          <a:prstGeom prst="rect">
            <a:avLst/>
          </a:prstGeom>
          <a:noFill/>
        </p:spPr>
      </p:pic>
      <p:pic>
        <p:nvPicPr>
          <p:cNvPr id="2052" name="Picture 4" descr="C:\Users\Tamara\AppData\Local\Microsoft\Windows\Temporary Internet Files\Content.IE5\JW6GJDAI\MC9004324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00570"/>
            <a:ext cx="2055814" cy="167640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002" t="90224" r="78697" b="3531"/>
          <a:stretch>
            <a:fillRect/>
          </a:stretch>
        </p:blipFill>
        <p:spPr bwMode="auto">
          <a:xfrm>
            <a:off x="7812360" y="0"/>
            <a:ext cx="1331640" cy="11247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7812360" cy="1166643"/>
          </a:xfrm>
          <a:prstGeom prst="rect">
            <a:avLst/>
          </a:prstGeom>
          <a:solidFill>
            <a:schemeClr val="bg1"/>
          </a:solidFill>
        </p:spPr>
        <p:txBody>
          <a:bodyPr wrap="square" tIns="0" bIns="180000" rtlCol="0">
            <a:spAutoFit/>
          </a:bodyPr>
          <a:lstStyle/>
          <a:p>
            <a:pPr algn="l"/>
            <a:endParaRPr lang="hr-HR" sz="3200" dirty="0" smtClean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hr-HR" sz="3200" b="1" dirty="0" smtClean="0">
                <a:latin typeface="Bookman Old Style" pitchFamily="18" charset="0"/>
              </a:rPr>
              <a:t>Posljedice toga su:</a:t>
            </a:r>
            <a:endParaRPr lang="hr-HR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929090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hr-HR" sz="4000" dirty="0" smtClean="0">
                <a:solidFill>
                  <a:schemeClr val="tx1"/>
                </a:solidFill>
                <a:latin typeface="Bookman Old Style" pitchFamily="18" charset="0"/>
              </a:rPr>
              <a:t>U RH ima oko 11,9% osoba s invaliditetom*.</a:t>
            </a:r>
            <a:br>
              <a:rPr lang="hr-HR" sz="4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4000" dirty="0" smtClean="0">
                <a:solidFill>
                  <a:schemeClr val="tx1"/>
                </a:solidFill>
                <a:latin typeface="Bookman Old Style" pitchFamily="18" charset="0"/>
              </a:rPr>
              <a:t>Od toga je 4% osoba s intelektualnim teškoćama. </a:t>
            </a:r>
            <a:br>
              <a:rPr lang="hr-HR" sz="4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*</a:t>
            </a:r>
            <a:r>
              <a:rPr lang="hr-HR" sz="2200" dirty="0" smtClean="0">
                <a:solidFill>
                  <a:schemeClr val="tx1"/>
                </a:solidFill>
                <a:latin typeface="Bookman Old Style" pitchFamily="18" charset="0"/>
              </a:rPr>
              <a:t>Podaci Zavoda za javno zdravstvo koji obuhvaćaju cjelokupno stanovništvo RH </a:t>
            </a: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/>
              <a:t/>
            </a:r>
            <a:br>
              <a:rPr lang="hr-HR" sz="3600" dirty="0" smtClean="0"/>
            </a:br>
            <a:endParaRPr lang="hr-HR" dirty="0"/>
          </a:p>
        </p:txBody>
      </p:sp>
      <p:pic>
        <p:nvPicPr>
          <p:cNvPr id="3074" name="Picture 2" descr="C:\Users\Tamara\AppData\Local\Microsoft\Windows\Temporary Internet Files\Content.IE5\RQ0A6SBF\MC90029493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69003"/>
            <a:ext cx="2710654" cy="22889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7812360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540000" bIns="72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Brojčani podaci:</a:t>
            </a:r>
            <a:endParaRPr lang="hr-HR" sz="3200" b="1" dirty="0"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0" y="0"/>
            <a:ext cx="1331640" cy="11247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247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3100" dirty="0" smtClean="0">
                <a:solidFill>
                  <a:schemeClr val="tx1"/>
                </a:solidFill>
                <a:latin typeface="Bookman Old Style" pitchFamily="18" charset="0"/>
              </a:rPr>
              <a:t>Osobe (učenici) s intelektualnim </a:t>
            </a:r>
            <a:br>
              <a:rPr lang="hr-HR" sz="31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100" dirty="0" smtClean="0">
                <a:solidFill>
                  <a:schemeClr val="tx1"/>
                </a:solidFill>
                <a:latin typeface="Bookman Old Style" pitchFamily="18" charset="0"/>
              </a:rPr>
              <a:t>teškoćama imaju teškoće u područjima</a:t>
            </a:r>
            <a:r>
              <a:rPr lang="hr-HR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  <a:endParaRPr lang="hr-HR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40080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u="sng" dirty="0" smtClean="0">
                <a:latin typeface="Bookman Old Style" pitchFamily="18" charset="0"/>
              </a:rPr>
              <a:t>Spoznajnog razvoja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Socijalno-emocionalnog razvoja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Moralnog razvoja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Motoričkog razvoja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Govora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Percepcije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Pamćenja 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Pažnje</a:t>
            </a:r>
          </a:p>
          <a:p>
            <a:endParaRPr lang="hr-HR" sz="2800" dirty="0"/>
          </a:p>
        </p:txBody>
      </p:sp>
      <p:pic>
        <p:nvPicPr>
          <p:cNvPr id="9226" name="Picture 10" descr="C:\Users\Tamara\AppData\Local\Microsoft\Windows\Temporary Internet Files\Content.IE5\ND65CIC4\MP9003988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16832"/>
            <a:ext cx="2527746" cy="385765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2295966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U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spoznajnom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socijalno-emocionalnom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moralnom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i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motoričkom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razvoju djeca s intelektualnim teškoćama prolaze iste razvojne faze kao i djeca bez teškoća, time da:</a:t>
            </a:r>
            <a:endParaRPr lang="hr-HR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008"/>
            <a:ext cx="8409112" cy="31257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800" dirty="0" smtClean="0">
                <a:latin typeface="Bookman Old Style" pitchFamily="18" charset="0"/>
              </a:rPr>
              <a:t>Razdoblja duže traju</a:t>
            </a:r>
          </a:p>
          <a:p>
            <a:r>
              <a:rPr lang="hr-HR" sz="2800" dirty="0" smtClean="0">
                <a:latin typeface="Bookman Old Style" pitchFamily="18" charset="0"/>
              </a:rPr>
              <a:t>Teško prelaze iz jedne faze u drugu</a:t>
            </a:r>
          </a:p>
          <a:p>
            <a:r>
              <a:rPr lang="hr-HR" sz="2800" u="sng" dirty="0" smtClean="0">
                <a:latin typeface="Bookman Old Style" pitchFamily="18" charset="0"/>
              </a:rPr>
              <a:t>Razvoj završava na nižoj razini</a:t>
            </a:r>
          </a:p>
          <a:p>
            <a:endParaRPr lang="hr-HR" dirty="0"/>
          </a:p>
        </p:txBody>
      </p:sp>
      <p:pic>
        <p:nvPicPr>
          <p:cNvPr id="2053" name="Picture 5" descr="C:\Users\Tamara\AppData\Local\Microsoft\Windows\Temporary Internet Files\Content.IE5\92BDN991\MC9004384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555776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88000" bIns="360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Razvojne faze</a:t>
            </a:r>
            <a:endParaRPr lang="hr-HR" sz="3200" b="1" dirty="0"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87208" cy="4732578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U svakodnevnom radu s učenicima koje karakteriziraju </a:t>
            </a:r>
            <a:r>
              <a:rPr lang="hr-HR" sz="3200" b="1" dirty="0" smtClean="0">
                <a:solidFill>
                  <a:schemeClr val="tx1"/>
                </a:solidFill>
                <a:latin typeface="Bookman Old Style" pitchFamily="18" charset="0"/>
              </a:rPr>
              <a:t>lakše intelektualne teškoće 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uočavamo teškoće na području:</a:t>
            </a:r>
            <a:b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govora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percepcije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b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pamćenja </a:t>
            </a: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i </a:t>
            </a:r>
            <a:b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2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hr-HR" sz="3200" u="sng" dirty="0" smtClean="0">
                <a:solidFill>
                  <a:schemeClr val="tx1"/>
                </a:solidFill>
                <a:latin typeface="Bookman Old Style" pitchFamily="18" charset="0"/>
              </a:rPr>
              <a:t>pažnje </a:t>
            </a:r>
            <a:endParaRPr lang="hr-HR" sz="3200" u="sng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Tamara\AppData\Local\Microsoft\Windows\Temporary Internet Files\Content.IE5\TWB0T2LU\MC90023308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3284984"/>
            <a:ext cx="2015905" cy="290465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88000" bIns="360000" rtlCol="0">
            <a:spAutoFit/>
          </a:bodyPr>
          <a:lstStyle/>
          <a:p>
            <a:pPr algn="l"/>
            <a:endParaRPr lang="hr-HR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725544" cy="3367536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ekspresivne govorne vještine (bogatstvo rječnika, izgovor) 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u odnosu na receptivne (razumijevanje govora) i u odnosu na osobe bez teškoća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085184"/>
            <a:ext cx="7776864" cy="1596716"/>
          </a:xfr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b="1" dirty="0" smtClean="0">
                <a:latin typeface="Bookman Old Style" pitchFamily="18" charset="0"/>
              </a:rPr>
              <a:t>PODRŠKA</a:t>
            </a:r>
            <a:r>
              <a:rPr lang="hr-HR" dirty="0" smtClean="0">
                <a:latin typeface="Bookman Old Style" pitchFamily="18" charset="0"/>
              </a:rPr>
              <a:t> </a:t>
            </a:r>
            <a:r>
              <a:rPr lang="hr-HR" sz="2800" dirty="0" smtClean="0">
                <a:latin typeface="Bookman Old Style" pitchFamily="18" charset="0"/>
              </a:rPr>
              <a:t>– često objasniti rečeno (najbolje slikom i/ili konkretnim predmetom), koristiti jednostavan rječnik</a:t>
            </a:r>
          </a:p>
        </p:txBody>
      </p:sp>
      <p:pic>
        <p:nvPicPr>
          <p:cNvPr id="5123" name="Picture 3" descr="C:\Users\Tamara\AppData\Local\Microsoft\Windows\Temporary Internet Files\Content.IE5\JW6GJDAI\MC9003043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2163217" cy="129614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516216" y="2132856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324000" bIns="324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    Govor</a:t>
            </a:r>
            <a:endParaRPr lang="hr-HR" sz="3200" b="1" dirty="0">
              <a:latin typeface="Bookman Old Style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3374686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 brzina prepoznavanja podražaja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 konstantnost oblika i veličine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 razlikovanje boja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  <a:t>* razlikovanje figure i pozadine</a:t>
            </a:r>
            <a:br>
              <a:rPr lang="hr-HR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301208"/>
            <a:ext cx="7848872" cy="1368152"/>
          </a:xfr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hr-HR" b="1" dirty="0" smtClean="0">
                <a:latin typeface="Bookman Old Style" pitchFamily="18" charset="0"/>
              </a:rPr>
              <a:t>PODRŠKA</a:t>
            </a:r>
            <a:r>
              <a:rPr lang="hr-HR" dirty="0" smtClean="0">
                <a:latin typeface="Bookman Old Style" pitchFamily="18" charset="0"/>
              </a:rPr>
              <a:t> – dati više vremena za prepoznavanje podražaja, poticati na razmišljanje (ne davati gotove odgovore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6146" name="Picture 2" descr="C:\Users\Tamara\AppData\Local\Microsoft\Windows\Temporary Internet Files\Content.IE5\DP6OT2FN\MC9004393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2571768" cy="1214446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7812360" y="1772816"/>
            <a:ext cx="500066" cy="1478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324000" bIns="324000" rtlCol="0">
            <a:spAutoFit/>
          </a:bodyPr>
          <a:lstStyle/>
          <a:p>
            <a:pPr algn="l"/>
            <a:r>
              <a:rPr lang="hr-HR" sz="3200" b="1" dirty="0" smtClean="0">
                <a:latin typeface="Bookman Old Style" pitchFamily="18" charset="0"/>
              </a:rPr>
              <a:t>       Percepcija</a:t>
            </a:r>
            <a:endParaRPr lang="hr-HR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165</TotalTime>
  <Words>279</Words>
  <Application>Microsoft Office PowerPoint</Application>
  <PresentationFormat>Prikaz na zaslonu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Theme1</vt:lpstr>
      <vt:lpstr>PowerPointova prezentacija</vt:lpstr>
      <vt:lpstr>Osobe s intelektualnim teškoćama karakteriziraju značajno ispodprosječne intelektualne sposobnosti.   </vt:lpstr>
      <vt:lpstr>ograničenja osobe u INTELEKTUALNOM funkcioniranju (sposobnosti rasuđivanja, mišljenja, zaključivanja, planiranja, razumijevanja), te u ADAPTIVNOM ponašanju (nizu naučenih vještina pomoću kojih funkcioniramo u svakodnevnom životu-komunikacija, briga o sebi, zdravlje i sigurnost, socijalne vještine, slobodno vrijeme i rad…).</vt:lpstr>
      <vt:lpstr>  U RH ima oko 11,9% osoba s invaliditetom*. Od toga je 4% osoba s intelektualnim teškoćama.   *Podaci Zavoda za javno zdravstvo koji obuhvaćaju cjelokupno stanovništvo RH   </vt:lpstr>
      <vt:lpstr>Osobe (učenici) s intelektualnim  teškoćama imaju teškoće u područjima:</vt:lpstr>
      <vt:lpstr>U spoznajnom, socijalno-emocionalnom, moralnom i motoričkom razvoju djeca s intelektualnim teškoćama prolaze iste razvojne faze kao i djeca bez teškoća, time da:</vt:lpstr>
      <vt:lpstr>U svakodnevnom radu s učenicima koje karakteriziraju lakše intelektualne teškoće uočavamo teškoće na području:    govora    percepcije    pamćenja  i    pažnje </vt:lpstr>
      <vt:lpstr>ekspresivne govorne vještine (bogatstvo rječnika, izgovor)   u odnosu na receptivne (razumijevanje govora) i u odnosu na osobe bez teškoća  </vt:lpstr>
      <vt:lpstr> * brzina prepoznavanja podražaja * konstantnost oblika i veličine * razlikovanje boja * razlikovanje figure i pozadine     </vt:lpstr>
      <vt:lpstr>   * kratkotrajno   * dugotrajno     </vt:lpstr>
      <vt:lpstr>   *koncentracija  *korištenje slučajnog pamćenja *selektivna pažnja  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Osobitosti učenika s intelektualnim teškoćama</dc:title>
  <dc:creator>Tamara</dc:creator>
  <cp:lastModifiedBy>Vlatka Klašnja</cp:lastModifiedBy>
  <cp:revision>37</cp:revision>
  <dcterms:created xsi:type="dcterms:W3CDTF">2013-01-05T19:10:23Z</dcterms:created>
  <dcterms:modified xsi:type="dcterms:W3CDTF">2013-01-28T13:18:00Z</dcterms:modified>
</cp:coreProperties>
</file>